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1"/>
  </p:notesMasterIdLst>
  <p:sldIdLst>
    <p:sldId id="256" r:id="rId2"/>
    <p:sldId id="257" r:id="rId3"/>
    <p:sldId id="259" r:id="rId4"/>
    <p:sldId id="261" r:id="rId5"/>
    <p:sldId id="258" r:id="rId6"/>
    <p:sldId id="260" r:id="rId7"/>
    <p:sldId id="262" r:id="rId8"/>
    <p:sldId id="263" r:id="rId9"/>
    <p:sldId id="264" r:id="rId10"/>
    <p:sldId id="265" r:id="rId11"/>
    <p:sldId id="267" r:id="rId12"/>
    <p:sldId id="266" r:id="rId13"/>
    <p:sldId id="268" r:id="rId14"/>
    <p:sldId id="269" r:id="rId15"/>
    <p:sldId id="272" r:id="rId16"/>
    <p:sldId id="280" r:id="rId17"/>
    <p:sldId id="271" r:id="rId18"/>
    <p:sldId id="270" r:id="rId19"/>
    <p:sldId id="273" r:id="rId20"/>
    <p:sldId id="282" r:id="rId21"/>
    <p:sldId id="274" r:id="rId22"/>
    <p:sldId id="276" r:id="rId23"/>
    <p:sldId id="284" r:id="rId24"/>
    <p:sldId id="275" r:id="rId25"/>
    <p:sldId id="278" r:id="rId26"/>
    <p:sldId id="277" r:id="rId27"/>
    <p:sldId id="279" r:id="rId28"/>
    <p:sldId id="283" r:id="rId29"/>
    <p:sldId id="281" r:id="rId3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2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20"/>
    <p:restoredTop sz="89942"/>
  </p:normalViewPr>
  <p:slideViewPr>
    <p:cSldViewPr snapToGrid="0" snapToObjects="1">
      <p:cViewPr varScale="1">
        <p:scale>
          <a:sx n="117" d="100"/>
          <a:sy n="117" d="100"/>
        </p:scale>
        <p:origin x="192" y="5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845612-E9FE-334B-B6EF-C95B6774DF2A}" type="datetimeFigureOut">
              <a:rPr kumimoji="1" lang="zh-CN" altLang="en-US" smtClean="0"/>
              <a:t>2020/9/30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49D6A5-219B-6144-8829-CA312D1EB56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549269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this is a 2019 </a:t>
            </a:r>
            <a:r>
              <a:rPr kumimoji="1" lang="en-US" altLang="zh-CN" dirty="0" err="1"/>
              <a:t>cvpr</a:t>
            </a:r>
            <a:r>
              <a:rPr kumimoji="1" lang="en-US" altLang="zh-CN" dirty="0"/>
              <a:t> paper concerning ···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49D6A5-219B-6144-8829-CA312D1EB56B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944294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the challenge of visual commonsense reasoning proposed before is broken into three components: </a:t>
            </a:r>
          </a:p>
          <a:p>
            <a:r>
              <a:rPr kumimoji="1" lang="en-US" altLang="zh-CN" dirty="0"/>
              <a:t>- grounding the query and response, </a:t>
            </a:r>
          </a:p>
          <a:p>
            <a:r>
              <a:rPr kumimoji="1" lang="en-US" altLang="zh-CN" dirty="0"/>
              <a:t>- contextualizing the response within the context of query and the entire image, </a:t>
            </a:r>
          </a:p>
          <a:p>
            <a:r>
              <a:rPr kumimoji="1" lang="en-US" altLang="zh-CN" dirty="0"/>
              <a:t>- and performing additional reasoning steps on top of the rich representations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49D6A5-219B-6144-8829-CA312D1EB56B}" type="slidenum">
              <a:rPr kumimoji="1" lang="zh-CN" altLang="en-US" smtClean="0"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876097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which involves referring to the image for the two people </a:t>
            </a:r>
            <a:endParaRPr lang="en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" altLang="zh-CN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49D6A5-219B-6144-8829-CA312D1EB56B}" type="slidenum">
              <a:rPr kumimoji="1" lang="zh-CN" altLang="en-US" smtClean="0"/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125184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" altLang="zh-CN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49D6A5-219B-6144-8829-CA312D1EB56B}" type="slidenum">
              <a:rPr kumimoji="1" lang="zh-CN" altLang="en-US" smtClean="0"/>
              <a:t>20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590410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CN" dirty="0"/>
              <a:t>using attention mechanisms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/>
              <a:t>-</a:t>
            </a:r>
            <a:r>
              <a:rPr kumimoji="1" lang="zh-CN" altLang="en-US" dirty="0"/>
              <a:t> 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includes resolving the referent ‘he,’ and why one might be pointing in a diner </a:t>
            </a:r>
            <a:endParaRPr lang="en" altLang="zh-CN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49D6A5-219B-6144-8829-CA312D1EB56B}" type="slidenum">
              <a:rPr kumimoji="1" lang="zh-CN" altLang="en-US" smtClean="0"/>
              <a:t>21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68371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49D6A5-219B-6144-8829-CA312D1EB56B}" type="slidenum">
              <a:rPr kumimoji="1" lang="zh-CN" altLang="en-US" smtClean="0"/>
              <a:t>22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546468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49D6A5-219B-6144-8829-CA312D1EB56B}" type="slidenum">
              <a:rPr kumimoji="1" lang="zh-CN" altLang="en-US" smtClean="0"/>
              <a:t>23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587684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determine the social dynamics between [person1] and [person4]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using a bidirectional LSTM that is given as context </a:t>
            </a:r>
            <a:r>
              <a:rPr lang="en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</a:t>
            </a:r>
            <a:r>
              <a:rPr lang="en" altLang="zh-CN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 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" altLang="zh-CN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</a:t>
            </a:r>
            <a:r>
              <a:rPr lang="en" altLang="zh-CN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" altLang="zh-CN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</a:t>
            </a:r>
            <a:r>
              <a:rPr lang="en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</a:t>
            </a:r>
            <a:r>
              <a:rPr lang="en" altLang="zh-CN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 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each position </a:t>
            </a:r>
            <a:r>
              <a:rPr lang="en" altLang="zh-CN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" altLang="zh-CN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n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" altLang="zh-CN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49D6A5-219B-6144-8829-CA312D1EB56B}" type="slidenum">
              <a:rPr kumimoji="1" lang="zh-CN" altLang="en-US" smtClean="0"/>
              <a:t>24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935390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Visual Question Answering was one of the first large-scale datasets that framed visual understanding as a QA task </a:t>
            </a:r>
          </a:p>
          <a:p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One possible reason is that VQA model are often built around multilabel classification, so they can hardly handle the reasoning task </a:t>
            </a:r>
          </a:p>
          <a:p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another interesting result is that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it just like Bert is good at doing reading comprehension without reading</a:t>
            </a:r>
            <a:endParaRPr lang="en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49D6A5-219B-6144-8829-CA312D1EB56B}" type="slidenum">
              <a:rPr kumimoji="1" lang="zh-CN" altLang="en-US" smtClean="0"/>
              <a:t>26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9230701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CN" dirty="0"/>
              <a:t>they evaluated the model under several ablations to determine which components are most important </a:t>
            </a:r>
          </a:p>
          <a:p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Removing the query representation (and query-response contextualization entirely) results in a drop of 21.6% accuracy points in terms of </a:t>
            </a:r>
            <a:r>
              <a:rPr lang="en" altLang="zh-CN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 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</a:t>
            </a:r>
            <a:r>
              <a:rPr lang="en" altLang="zh-CN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 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performance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Taking the reasoning module lowers performance by 1.9%, which suggests that it is beneficial, but not critical for performance.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model suffers most when using </a:t>
            </a:r>
            <a:r>
              <a:rPr lang="en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GloVe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representations instead of BERT: a loss of 24%. This suggests that strong textual representations are crucial to VCR performance </a:t>
            </a:r>
            <a:endParaRPr lang="en" altLang="zh-CN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" altLang="zh-CN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49D6A5-219B-6144-8829-CA312D1EB56B}" type="slidenum">
              <a:rPr kumimoji="1" lang="zh-CN" altLang="en-US" smtClean="0"/>
              <a:t>27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5172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CN" dirty="0"/>
              <a:t>The scene graph contains structured knowledge of visual scenes, include the present objects, attributes of objects, and relationships between objects </a:t>
            </a: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49D6A5-219B-6144-8829-CA312D1EB56B}" type="slidenum">
              <a:rPr kumimoji="1" lang="zh-CN" altLang="en-US" smtClean="0"/>
              <a:t>28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860714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The intuition behind this paper is that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49D6A5-219B-6144-8829-CA312D1EB56B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768036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- Formalizing</a:t>
            </a:r>
          </a:p>
          <a:p>
            <a:r>
              <a:rPr kumimoji="1" lang="en-US" altLang="zh-CN" dirty="0"/>
              <a:t>- presenting</a:t>
            </a:r>
          </a:p>
          <a:p>
            <a:r>
              <a:rPr kumimoji="1" lang="en-US" altLang="zh-CN" dirty="0"/>
              <a:t>- proposing</a:t>
            </a:r>
          </a:p>
          <a:p>
            <a:r>
              <a:rPr kumimoji="1" lang="en-US" altLang="zh-CN" dirty="0"/>
              <a:t>- building (mimic - simulate)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49D6A5-219B-6144-8829-CA312D1EB56B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881811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the task is divided into three steps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49D6A5-219B-6144-8829-CA312D1EB56B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544201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" altLang="zh-CN" dirty="0"/>
              <a:t>38% of the questions are explanatory ‘why’ or ‘how’ questions, </a:t>
            </a:r>
          </a:p>
          <a:p>
            <a:r>
              <a:rPr kumimoji="1" lang="en" altLang="zh-CN" dirty="0"/>
              <a:t>24% involve cognition-level activities, </a:t>
            </a:r>
          </a:p>
          <a:p>
            <a:r>
              <a:rPr kumimoji="1" lang="en" altLang="zh-CN" dirty="0"/>
              <a:t>and 13% require temporal reasoning (i.e., what might come next)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49D6A5-219B-6144-8829-CA312D1EB56B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986153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49D6A5-219B-6144-8829-CA312D1EB56B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803181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CN" sz="18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describe how to collect the questions, </a:t>
            </a:r>
            <a:r>
              <a:rPr lang="en" altLang="zh-CN" sz="180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correct answers and correct rationales</a:t>
            </a:r>
            <a:r>
              <a:rPr lang="en" altLang="zh-CN" sz="18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" altLang="zh-CN" sz="18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VCR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CN" sz="18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as you can see in the below illustration, the paper first choose a movie clip from a </a:t>
            </a:r>
            <a:r>
              <a:rPr lang="en" altLang="zh-CN" sz="18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youtube</a:t>
            </a:r>
            <a:r>
              <a:rPr lang="en" altLang="zh-CN" sz="18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channel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CN" sz="18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for the candidate images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" altLang="zh-CN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49D6A5-219B-6144-8829-CA312D1EB56B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706853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- now we have the correct answer, we'll consider the incorrect ones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49D6A5-219B-6144-8829-CA312D1EB56B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372449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/>
              <a:t>- An algorithm proposed by them to generate incorrect answers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/>
              <a:t>- we assume ···</a:t>
            </a:r>
          </a:p>
          <a:p>
            <a:r>
              <a:rPr kumimoji="1" lang="en-US" altLang="zh-CN" dirty="0"/>
              <a:t>- match a query with other response as counterfactuals to find the maximum-weight bipartite matching</a:t>
            </a:r>
          </a:p>
          <a:p>
            <a:r>
              <a:rPr kumimoji="1" lang="en-US" altLang="zh-CN" dirty="0"/>
              <a:t>- hyperparameter </a:t>
            </a:r>
            <a:r>
              <a:rPr kumimoji="1" lang="en-US" altLang="zh-CN" dirty="0" err="1"/>
              <a:t>namuda</a:t>
            </a:r>
            <a:r>
              <a:rPr kumimoji="1" lang="en-US" altLang="zh-CN" dirty="0"/>
              <a:t> to control the tradeoff between similarity and relevance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49D6A5-219B-6144-8829-CA312D1EB56B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003700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CD8368-F8C6-3C4B-9AD5-F2EECEE26D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E31E97B-C489-734E-BD68-578BB205F1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B9DE27B-7FF9-834B-A2DC-E73E15D566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E3CB6-5916-604A-8BFC-A18111A5FE66}" type="datetime1">
              <a:rPr kumimoji="1" lang="zh-CN" altLang="en-US" smtClean="0"/>
              <a:t>2020/9/30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C15EB52-2D6E-8B41-9199-D2505D55E8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B9946E0-5D6E-8B40-B7E7-E33D18966D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03AA0-6494-7247-9D23-CEF67BC371D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669854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B7702E-9228-C248-AC04-EA20B100A6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D912BE7-C181-B142-95E1-094FB23776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C3AF382-BE23-CE49-B67C-EA81F9606F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98B37E-8E7F-EF4E-B8B1-BE92C65DEFF0}" type="datetime1">
              <a:rPr kumimoji="1" lang="zh-CN" altLang="en-US" smtClean="0"/>
              <a:t>2020/9/30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E248296-4702-5D4F-903A-639F83F92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51D1250-0AC6-5247-AE17-B9DAA5B12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03AA0-6494-7247-9D23-CEF67BC371D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435364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FAE41702-F08E-F945-BECB-B65CEEE9AFB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EFEE450-72B0-4949-B3B3-4845379A95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3F7A524-706D-4D40-90C1-45EA707F60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77AD2-A801-574E-A1AF-FDF083A69271}" type="datetime1">
              <a:rPr kumimoji="1" lang="zh-CN" altLang="en-US" smtClean="0"/>
              <a:t>2020/9/30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A21D820-D4E4-E140-9C6E-9C74E203DD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EBAA39E-B780-5F47-A30B-BA5F00B28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03AA0-6494-7247-9D23-CEF67BC371D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235492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F52900-8BA7-0444-BBCA-2BC289AC1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920B89F-EA9E-244C-BAC2-45A176B2CC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8D56B33-C1EA-3841-BE9A-867521DE2B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A1AA99-D048-504A-9667-E2EFF0005E68}" type="datetime1">
              <a:rPr kumimoji="1" lang="zh-CN" altLang="en-US" smtClean="0"/>
              <a:t>2020/9/30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E68FA01-0137-4C46-A78B-6CB7AE8B48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DF20E94-1FEA-674E-ACF9-6FBDE8CA4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03AA0-6494-7247-9D23-CEF67BC371D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173612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D47A0D-F018-A547-BA58-A74D6D33A4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131DCCB-55D8-B542-AE0F-CF08A14B6C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9A6F646-6D9E-064C-A671-293D3A2F91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EC4A07-51B4-8B49-A482-8F4173B12B33}" type="datetime1">
              <a:rPr kumimoji="1" lang="zh-CN" altLang="en-US" smtClean="0"/>
              <a:t>2020/9/30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2E2257B-0F04-7241-B67A-65940E6D21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63BD744-1CE1-AD4A-B134-533BF9EC2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03AA0-6494-7247-9D23-CEF67BC371D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889287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E3E469-24CB-8B44-9C7C-F408A9564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65044CF-15A0-7747-966C-DE7D94E769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A63E760-0212-6348-B027-718A96A93F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88CBAAD-6B7C-B441-B313-93D1B0074F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DB7340-5854-E04A-9A3B-940EC1D09C7E}" type="datetime1">
              <a:rPr kumimoji="1" lang="zh-CN" altLang="en-US" smtClean="0"/>
              <a:t>2020/9/30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B748D11-542C-E54C-B4AB-E9C43B7039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AD3880F-FE84-4C44-9B27-58F1B24616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03AA0-6494-7247-9D23-CEF67BC371D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615367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0F5430-FD8E-8D46-A2A5-2E8F814AF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F021527-0938-3B4F-8E6F-F88DBFC40B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5C3A35A-AA2F-7E4F-936A-6D1761AFF8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C1C386B-CB0D-1444-8C99-738D9B0243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171CD12D-12EB-B146-89A1-8BBC19E433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7FAD6060-4FBC-AC41-A77D-907D53778B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73BE70-EC97-1740-8EE1-C560D9D78F5E}" type="datetime1">
              <a:rPr kumimoji="1" lang="zh-CN" altLang="en-US" smtClean="0"/>
              <a:t>2020/9/30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90EC4981-54E3-8D4E-877D-CE56B969F0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B2AFC619-7B7A-E741-99DB-DA5E95BC60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03AA0-6494-7247-9D23-CEF67BC371D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871171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EA1F60-806B-D142-9457-775AB9535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0EA7A4B-79E4-824A-AA36-3E3DE3ECD3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11C25-E112-FD45-B746-8BFD79BBF5DA}" type="datetime1">
              <a:rPr kumimoji="1" lang="zh-CN" altLang="en-US" smtClean="0"/>
              <a:t>2020/9/30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A8D0CE5-CB57-9B4C-B75C-CFD1D85BF4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6AC05B4-FC91-CF4C-9CF2-513A4A209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03AA0-6494-7247-9D23-CEF67BC371D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954650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19DC000-F582-8044-8080-A87B27A0F4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9D8C8-B8D2-E541-A2AB-8FCF974477EC}" type="datetime1">
              <a:rPr kumimoji="1" lang="zh-CN" altLang="en-US" smtClean="0"/>
              <a:t>2020/9/30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25D9E442-6171-F04A-B6AD-3DDA5FF440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4894FDE-6BBA-CD4A-AE76-0F40D25F32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03AA0-6494-7247-9D23-CEF67BC371D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069360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809516-D67E-F942-84DE-CFC56B2F8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2833FA2-A562-D445-81CA-7FDDBD2634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BEAFBE0-B622-8C49-873A-52862A4DDE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C029378-9FD3-394D-BA89-FC8EBC8421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173E9-1E60-564C-8A14-A669966CEF6D}" type="datetime1">
              <a:rPr kumimoji="1" lang="zh-CN" altLang="en-US" smtClean="0"/>
              <a:t>2020/9/30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539C09E-92CA-E14F-9179-BF3F816877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A27885A-1859-CD41-BBBA-C1A95E5B4A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03AA0-6494-7247-9D23-CEF67BC371D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180784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920717-3693-A344-B007-C834861AB5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4F318CA6-299E-6A4A-9685-45CED93D9AD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9D3150D-3147-1749-B5B5-8F6537FE62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C2BDFF8-4315-4A49-ACEE-CD52DE1EAF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EEAFE-95D3-E141-A81C-D1705319A57F}" type="datetime1">
              <a:rPr kumimoji="1" lang="zh-CN" altLang="en-US" smtClean="0"/>
              <a:t>2020/9/30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E9907F2-0FA0-4D4C-B9B1-B4B7658ED1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186763A-32D9-8E41-A5D2-6E8914065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03AA0-6494-7247-9D23-CEF67BC371D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556077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6A718D2D-B827-C64E-9AB5-B0DBBF1393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E8C5BA9-92DB-3E48-B3A1-745071BB0E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71BF974-B2C8-394A-BE49-D5F783CCFF6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4D0B50-99B5-2445-A750-245F2AEC2665}" type="datetime1">
              <a:rPr kumimoji="1" lang="zh-CN" altLang="en-US" smtClean="0"/>
              <a:t>2020/9/30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A1FC2E0-71ED-EC40-AEA5-5F86971E9D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4FF1FF3-69D2-CC47-802E-73BAD4B0EA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203AA0-6494-7247-9D23-CEF67BC371D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967687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F9AEE1C-F235-7644-B55F-B792A5D0200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kumimoji="1" lang="en" altLang="zh-CN" sz="4800" dirty="0"/>
              <a:t>From Recognition to Cognition: Visual Commonsense Reasoning </a:t>
            </a:r>
            <a:endParaRPr kumimoji="1" lang="zh-CN" altLang="en-US" sz="4800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3B10712-0643-E14C-9DEB-4C218BC4B15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" altLang="zh-CN" b="1" dirty="0"/>
              <a:t>commonsense benchmark &amp; multimodal reasoning</a:t>
            </a:r>
            <a:endParaRPr lang="en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(2019 CVPR)</a:t>
            </a:r>
          </a:p>
          <a:p>
            <a:endParaRPr kumimoji="1" lang="zh-CN" altLang="en-US" sz="16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CD4F31A-7DE2-2143-8F7F-C25C38BB0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03AA0-6494-7247-9D23-CEF67BC371D9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632994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0AA703-A6A4-AF4A-9468-3D0E3F4D93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Task Overview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FDCDFC6-09CC-6A4D-AFEF-4E9D4C86E7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" altLang="zh-CN" dirty="0"/>
              <a:t>evaluate models in terms of accuracy and use </a:t>
            </a:r>
            <a:r>
              <a:rPr lang="en" altLang="zh-CN" i="1" dirty="0"/>
              <a:t>N</a:t>
            </a:r>
            <a:r>
              <a:rPr lang="en" altLang="zh-CN" dirty="0"/>
              <a:t>=4 responses </a:t>
            </a:r>
          </a:p>
          <a:p>
            <a:r>
              <a:rPr lang="en" altLang="zh-CN" dirty="0"/>
              <a:t>Baseline accuracy on each subtask is then 25% (1/</a:t>
            </a:r>
            <a:r>
              <a:rPr lang="en" altLang="zh-CN" i="1" dirty="0"/>
              <a:t>N</a:t>
            </a:r>
            <a:r>
              <a:rPr lang="en" altLang="zh-CN" dirty="0"/>
              <a:t>) </a:t>
            </a:r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>
                <a:solidFill>
                  <a:srgbClr val="FF2600"/>
                </a:solidFill>
              </a:rPr>
              <a:t>What is the baseline accuracy for Q </a:t>
            </a:r>
            <a:r>
              <a:rPr lang="zh-CN" altLang="en-US" dirty="0">
                <a:solidFill>
                  <a:srgbClr val="FF2600"/>
                </a:solidFill>
              </a:rPr>
              <a:t>→</a:t>
            </a:r>
            <a:r>
              <a:rPr lang="en-US" altLang="zh-CN" dirty="0">
                <a:solidFill>
                  <a:srgbClr val="FF2600"/>
                </a:solidFill>
              </a:rPr>
              <a:t> AR ?</a:t>
            </a:r>
            <a:endParaRPr kumimoji="1" lang="zh-CN" altLang="en-US" dirty="0">
              <a:solidFill>
                <a:srgbClr val="FF2600"/>
              </a:solidFill>
            </a:endParaRPr>
          </a:p>
          <a:p>
            <a:pPr marL="0" indent="0">
              <a:buNone/>
            </a:pPr>
            <a:r>
              <a:rPr kumimoji="1" lang="en-US" altLang="zh-CN" dirty="0"/>
              <a:t>					1/16(6.25%)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28F4A15-26FD-624A-BDEE-39CF4E27B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03AA0-6494-7247-9D23-CEF67BC371D9}" type="slidenum">
              <a:rPr kumimoji="1" lang="zh-CN" altLang="en-US" smtClean="0"/>
              <a:t>10</a:t>
            </a:fld>
            <a:endParaRPr kumimoji="1" lang="zh-CN" altLang="en-US"/>
          </a:p>
        </p:txBody>
      </p:sp>
      <p:sp>
        <p:nvSpPr>
          <p:cNvPr id="5" name="圆角矩形 4">
            <a:extLst>
              <a:ext uri="{FF2B5EF4-FFF2-40B4-BE49-F238E27FC236}">
                <a16:creationId xmlns:a16="http://schemas.microsoft.com/office/drawing/2014/main" id="{797BA28D-1501-C340-8D68-84A396595E22}"/>
              </a:ext>
            </a:extLst>
          </p:cNvPr>
          <p:cNvSpPr/>
          <p:nvPr/>
        </p:nvSpPr>
        <p:spPr>
          <a:xfrm>
            <a:off x="8850745" y="3395877"/>
            <a:ext cx="2503055" cy="2960473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圆角矩形 5">
            <a:extLst>
              <a:ext uri="{FF2B5EF4-FFF2-40B4-BE49-F238E27FC236}">
                <a16:creationId xmlns:a16="http://schemas.microsoft.com/office/drawing/2014/main" id="{BE352FFD-D592-2149-A005-142C1D78EE40}"/>
              </a:ext>
            </a:extLst>
          </p:cNvPr>
          <p:cNvSpPr/>
          <p:nvPr/>
        </p:nvSpPr>
        <p:spPr>
          <a:xfrm>
            <a:off x="9213271" y="3596407"/>
            <a:ext cx="1662545" cy="803563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" altLang="zh-CN" sz="2400" b="1" dirty="0"/>
              <a:t>Q </a:t>
            </a:r>
            <a:r>
              <a:rPr lang="zh-CN" altLang="en-US" b="1" dirty="0"/>
              <a:t>→</a:t>
            </a:r>
            <a:r>
              <a:rPr lang="en-US" altLang="zh-CN" b="1" dirty="0"/>
              <a:t> </a:t>
            </a:r>
            <a:r>
              <a:rPr kumimoji="1" lang="en" altLang="zh-CN" sz="2400" b="1" dirty="0"/>
              <a:t>A</a:t>
            </a:r>
            <a:endParaRPr kumimoji="1" lang="zh-CN" altLang="en-US" sz="2400" b="1" dirty="0"/>
          </a:p>
        </p:txBody>
      </p:sp>
      <p:sp>
        <p:nvSpPr>
          <p:cNvPr id="7" name="圆角矩形 6">
            <a:extLst>
              <a:ext uri="{FF2B5EF4-FFF2-40B4-BE49-F238E27FC236}">
                <a16:creationId xmlns:a16="http://schemas.microsoft.com/office/drawing/2014/main" id="{7D51BD3D-5DB9-DE46-B4D5-30BC7B61AADD}"/>
              </a:ext>
            </a:extLst>
          </p:cNvPr>
          <p:cNvSpPr/>
          <p:nvPr/>
        </p:nvSpPr>
        <p:spPr>
          <a:xfrm>
            <a:off x="9213271" y="5355935"/>
            <a:ext cx="1662545" cy="803563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" altLang="zh-CN" sz="2400" b="1" dirty="0"/>
              <a:t>QA </a:t>
            </a:r>
            <a:r>
              <a:rPr lang="zh-CN" altLang="en-US" b="1" dirty="0"/>
              <a:t>→</a:t>
            </a:r>
            <a:r>
              <a:rPr lang="en-US" altLang="zh-CN" b="1" dirty="0"/>
              <a:t> </a:t>
            </a:r>
            <a:r>
              <a:rPr kumimoji="1" lang="en" altLang="zh-CN" sz="2400" b="1" dirty="0"/>
              <a:t>R</a:t>
            </a:r>
            <a:endParaRPr kumimoji="1" lang="zh-CN" altLang="en-US" sz="2400" b="1" dirty="0"/>
          </a:p>
        </p:txBody>
      </p:sp>
      <p:cxnSp>
        <p:nvCxnSpPr>
          <p:cNvPr id="8" name="直线箭头连接符 7">
            <a:extLst>
              <a:ext uri="{FF2B5EF4-FFF2-40B4-BE49-F238E27FC236}">
                <a16:creationId xmlns:a16="http://schemas.microsoft.com/office/drawing/2014/main" id="{C722EC2B-5440-E148-B8FB-B93DEBA5FD4E}"/>
              </a:ext>
            </a:extLst>
          </p:cNvPr>
          <p:cNvCxnSpPr>
            <a:stCxn id="6" idx="2"/>
            <a:endCxn id="7" idx="0"/>
          </p:cNvCxnSpPr>
          <p:nvPr/>
        </p:nvCxnSpPr>
        <p:spPr>
          <a:xfrm>
            <a:off x="10044544" y="4399970"/>
            <a:ext cx="0" cy="9559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1FB5113B-53CD-C24A-92DE-DF383C54B588}"/>
              </a:ext>
            </a:extLst>
          </p:cNvPr>
          <p:cNvSpPr txBox="1"/>
          <p:nvPr/>
        </p:nvSpPr>
        <p:spPr>
          <a:xfrm>
            <a:off x="9428016" y="2844518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b="1" dirty="0"/>
              <a:t>Q </a:t>
            </a:r>
            <a:r>
              <a:rPr lang="zh-CN" altLang="en-US" sz="2400" b="1" dirty="0"/>
              <a:t>→</a:t>
            </a:r>
            <a:r>
              <a:rPr lang="en-US" altLang="zh-CN" sz="2400" b="1" dirty="0"/>
              <a:t> AR</a:t>
            </a:r>
            <a:endParaRPr kumimoji="1"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4283923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2F12EEA-BDB2-1042-B040-3D99DA25B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Overview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467044C-D7DC-114F-99E0-B4DBB5AB60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Introduction</a:t>
            </a:r>
          </a:p>
          <a:p>
            <a:r>
              <a:rPr kumimoji="1" lang="en-US" altLang="zh-CN" dirty="0"/>
              <a:t>Task Overview</a:t>
            </a:r>
          </a:p>
          <a:p>
            <a:r>
              <a:rPr kumimoji="1" lang="en-US" altLang="zh-CN" b="1" dirty="0"/>
              <a:t>VCR Dataset building</a:t>
            </a:r>
          </a:p>
          <a:p>
            <a:pPr lvl="1"/>
            <a:r>
              <a:rPr kumimoji="1" lang="en-US" altLang="zh-CN" dirty="0"/>
              <a:t>Data Collection</a:t>
            </a:r>
          </a:p>
          <a:p>
            <a:pPr lvl="1"/>
            <a:r>
              <a:rPr kumimoji="1" lang="en-US" altLang="zh-CN" dirty="0"/>
              <a:t>Adversarial Matching</a:t>
            </a:r>
          </a:p>
          <a:p>
            <a:r>
              <a:rPr kumimoji="1" lang="en-US" altLang="zh-CN" dirty="0"/>
              <a:t>Recognition to Cognition Network(R2C)</a:t>
            </a:r>
          </a:p>
          <a:p>
            <a:r>
              <a:rPr kumimoji="1" lang="en-US" altLang="zh-CN" dirty="0"/>
              <a:t>Results and Analysis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8BF88AC-A32C-B640-A0C6-15153D243E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03AA0-6494-7247-9D23-CEF67BC371D9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191999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E01B94-8E9D-B245-94C0-94FBCBC7D9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Data Collection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6966460-5264-C54C-AAE9-FA93F890CF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b="1" dirty="0"/>
              <a:t>key insight</a:t>
            </a:r>
            <a:r>
              <a:rPr kumimoji="1" lang="en-US" altLang="zh-CN" dirty="0"/>
              <a:t> - </a:t>
            </a:r>
            <a:r>
              <a:rPr lang="en" altLang="zh-CN" dirty="0"/>
              <a:t>to carefully select </a:t>
            </a:r>
            <a:r>
              <a:rPr lang="en" altLang="zh-CN" b="1" dirty="0"/>
              <a:t>interesting</a:t>
            </a:r>
            <a:r>
              <a:rPr lang="en" altLang="zh-CN" dirty="0"/>
              <a:t> situations </a:t>
            </a:r>
          </a:p>
          <a:p>
            <a:r>
              <a:rPr lang="en" altLang="zh-CN" dirty="0"/>
              <a:t>extract still images from movie clips </a:t>
            </a:r>
          </a:p>
          <a:p>
            <a:r>
              <a:rPr lang="en" altLang="zh-CN" dirty="0"/>
              <a:t>train and apply an interestingness filter to avoid simple images</a:t>
            </a:r>
          </a:p>
          <a:p>
            <a:r>
              <a:rPr kumimoji="1" lang="en" altLang="zh-CN" b="1" dirty="0"/>
              <a:t>Crowdsourcing</a:t>
            </a:r>
            <a:r>
              <a:rPr kumimoji="1" lang="en" altLang="zh-CN" dirty="0"/>
              <a:t> Quality Annotations</a:t>
            </a:r>
          </a:p>
          <a:p>
            <a:pPr lvl="1"/>
            <a:r>
              <a:rPr kumimoji="1" lang="en" altLang="zh-CN" dirty="0"/>
              <a:t>one query and one correct response, and a rationale as well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82E9D0B-FFC0-3E49-82FE-3C335DFE64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03AA0-6494-7247-9D23-CEF67BC371D9}" type="slidenum">
              <a:rPr kumimoji="1" lang="zh-CN" altLang="en-US" smtClean="0"/>
              <a:t>12</a:t>
            </a:fld>
            <a:endParaRPr kumimoji="1"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33D79E1-CA96-D54B-81BE-B20DF8D517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259776"/>
            <a:ext cx="12192000" cy="2233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7499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DC8E33-4430-874F-BF76-F87B9EA33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Adversarial Matching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6DF93DC-7EC0-D94A-840F-92C83F6526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b="1" dirty="0"/>
              <a:t>Problem: </a:t>
            </a:r>
            <a:r>
              <a:rPr lang="en" altLang="zh-CN" dirty="0"/>
              <a:t>to obtain high</a:t>
            </a:r>
            <a:r>
              <a:rPr lang="en-US" altLang="zh-CN" dirty="0"/>
              <a:t>-</a:t>
            </a:r>
            <a:r>
              <a:rPr lang="en" altLang="zh-CN" dirty="0"/>
              <a:t>quality</a:t>
            </a:r>
            <a:r>
              <a:rPr lang="zh-CN" altLang="en-US" dirty="0"/>
              <a:t> </a:t>
            </a:r>
            <a:r>
              <a:rPr lang="en" altLang="zh-CN" b="1" dirty="0"/>
              <a:t>incorrect choices</a:t>
            </a:r>
            <a:r>
              <a:rPr lang="zh-CN" altLang="en-US" b="1" dirty="0"/>
              <a:t> </a:t>
            </a:r>
            <a:r>
              <a:rPr lang="en" altLang="zh-CN" dirty="0"/>
              <a:t>at scale</a:t>
            </a:r>
          </a:p>
          <a:p>
            <a:r>
              <a:rPr lang="en" altLang="zh-CN" dirty="0"/>
              <a:t>Machine generated </a:t>
            </a:r>
          </a:p>
          <a:p>
            <a:pPr lvl="1"/>
            <a:r>
              <a:rPr lang="en" altLang="zh-CN" dirty="0"/>
              <a:t>current metrics often prefer incorrect machine-written text over correct human-written text </a:t>
            </a:r>
          </a:p>
          <a:p>
            <a:r>
              <a:rPr kumimoji="1" lang="en-US" altLang="zh-CN" dirty="0"/>
              <a:t>Human written incorrect answer </a:t>
            </a:r>
          </a:p>
          <a:p>
            <a:pPr lvl="1"/>
            <a:r>
              <a:rPr kumimoji="1" lang="en-US" altLang="zh-CN" dirty="0"/>
              <a:t>expensive </a:t>
            </a:r>
          </a:p>
          <a:p>
            <a:pPr lvl="1"/>
            <a:r>
              <a:rPr kumimoji="1" lang="en-US" altLang="zh-CN" dirty="0"/>
              <a:t>potential subtle label</a:t>
            </a:r>
            <a:r>
              <a:rPr kumimoji="1" lang="en-US" altLang="zh-CN" dirty="0">
                <a:solidFill>
                  <a:srgbClr val="92D050"/>
                </a:solidFill>
              </a:rPr>
              <a:t>√ </a:t>
            </a:r>
            <a:r>
              <a:rPr kumimoji="1" lang="en-US" altLang="zh-CN" dirty="0">
                <a:solidFill>
                  <a:srgbClr val="FF2600"/>
                </a:solidFill>
              </a:rPr>
              <a:t>☓ </a:t>
            </a:r>
            <a:r>
              <a:rPr kumimoji="1" lang="en-US" altLang="zh-CN" dirty="0"/>
              <a:t>by human</a:t>
            </a:r>
          </a:p>
          <a:p>
            <a:r>
              <a:rPr lang="en" altLang="zh-CN" dirty="0"/>
              <a:t>A good counterfactual:</a:t>
            </a:r>
          </a:p>
          <a:p>
            <a:pPr lvl="1"/>
            <a:r>
              <a:rPr lang="en" altLang="zh-CN" dirty="0"/>
              <a:t>as </a:t>
            </a:r>
            <a:r>
              <a:rPr lang="en" altLang="zh-CN" b="1" dirty="0"/>
              <a:t>relevant</a:t>
            </a:r>
            <a:r>
              <a:rPr lang="en" altLang="zh-CN" dirty="0"/>
              <a:t> as possible to the context</a:t>
            </a:r>
          </a:p>
          <a:p>
            <a:pPr lvl="1"/>
            <a:r>
              <a:rPr lang="en" altLang="zh-CN" dirty="0"/>
              <a:t>cannot be overly </a:t>
            </a:r>
            <a:r>
              <a:rPr lang="en" altLang="zh-CN" b="1" dirty="0"/>
              <a:t>similar</a:t>
            </a:r>
            <a:r>
              <a:rPr lang="en" altLang="zh-CN" dirty="0"/>
              <a:t> to the correct response</a:t>
            </a:r>
          </a:p>
          <a:p>
            <a:pPr lvl="1"/>
            <a:endParaRPr lang="en" altLang="zh-CN" dirty="0"/>
          </a:p>
          <a:p>
            <a:endParaRPr lang="en" altLang="zh-CN" dirty="0"/>
          </a:p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94500D6-5F60-8B4B-83C8-EB32B930C7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03AA0-6494-7247-9D23-CEF67BC371D9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378435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A129BD-6C48-C142-B2CB-30C2A818A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Adversarial Matching</a:t>
            </a:r>
            <a:endParaRPr kumimoji="1" lang="zh-CN" altLang="en-US" dirty="0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868CE76D-FE58-E647-B062-F56C9C058C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261112" y="2691174"/>
            <a:ext cx="6667500" cy="3405115"/>
          </a:xfr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E3A3AB9-C2EE-B740-B700-82FBCC9AD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03AA0-6494-7247-9D23-CEF67BC371D9}" type="slidenum">
              <a:rPr kumimoji="1" lang="zh-CN" altLang="en-US" smtClean="0"/>
              <a:t>14</a:t>
            </a:fld>
            <a:endParaRPr kumimoji="1"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EBE9A0F-C9EA-2A49-A076-C1EF38CC3D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1112" y="6121400"/>
            <a:ext cx="6781800" cy="736600"/>
          </a:xfrm>
          <a:prstGeom prst="rect">
            <a:avLst/>
          </a:prstGeom>
        </p:spPr>
      </p:pic>
      <p:sp>
        <p:nvSpPr>
          <p:cNvPr id="9" name="内容占位符 2">
            <a:extLst>
              <a:ext uri="{FF2B5EF4-FFF2-40B4-BE49-F238E27FC236}">
                <a16:creationId xmlns:a16="http://schemas.microsoft.com/office/drawing/2014/main" id="{123AC7B9-186C-2E4D-90CB-402775DC36D0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 err="1"/>
              <a:t>P</a:t>
            </a:r>
            <a:r>
              <a:rPr kumimoji="1" lang="en-US" altLang="zh-CN" baseline="-25000" dirty="0" err="1"/>
              <a:t>rel</a:t>
            </a:r>
            <a:r>
              <a:rPr kumimoji="1" lang="en-US" altLang="zh-CN" baseline="-25000" dirty="0"/>
              <a:t> </a:t>
            </a:r>
            <a:r>
              <a:rPr kumimoji="1" lang="en-US" altLang="zh-CN" dirty="0"/>
              <a:t>= relevance between a query and a response</a:t>
            </a:r>
          </a:p>
          <a:p>
            <a:r>
              <a:rPr kumimoji="1" lang="en-US" altLang="zh-CN" dirty="0" err="1"/>
              <a:t>P</a:t>
            </a:r>
            <a:r>
              <a:rPr kumimoji="1" lang="en-US" altLang="zh-CN" baseline="-25000" dirty="0" err="1"/>
              <a:t>sim</a:t>
            </a:r>
            <a:r>
              <a:rPr kumimoji="1" lang="en-US" altLang="zh-CN" dirty="0"/>
              <a:t>= </a:t>
            </a:r>
            <a:r>
              <a:rPr lang="en" altLang="zh-CN" dirty="0"/>
              <a:t>similarity between two response choices</a:t>
            </a:r>
          </a:p>
          <a:p>
            <a:r>
              <a:rPr lang="en" altLang="zh-CN" dirty="0"/>
              <a:t>(</a:t>
            </a:r>
            <a:r>
              <a:rPr lang="en" altLang="zh-CN" b="1" dirty="0"/>
              <a:t>q</a:t>
            </a:r>
            <a:r>
              <a:rPr lang="en" altLang="zh-CN" b="1" baseline="-25000" dirty="0"/>
              <a:t>i</a:t>
            </a:r>
            <a:r>
              <a:rPr lang="en" altLang="zh-CN" b="1" dirty="0"/>
              <a:t>, </a:t>
            </a:r>
            <a:r>
              <a:rPr lang="en" altLang="zh-CN" b="1" dirty="0" err="1"/>
              <a:t>r</a:t>
            </a:r>
            <a:r>
              <a:rPr lang="en" altLang="zh-CN" b="1" baseline="-25000" dirty="0" err="1"/>
              <a:t>i</a:t>
            </a:r>
            <a:r>
              <a:rPr lang="en" altLang="zh-CN" dirty="0"/>
              <a:t>) </a:t>
            </a:r>
            <a:r>
              <a:rPr lang="zh-CN" altLang="en-US" dirty="0"/>
              <a:t>→</a:t>
            </a:r>
            <a:r>
              <a:rPr lang="en-US" altLang="zh-CN" dirty="0"/>
              <a:t> correct pair</a:t>
            </a:r>
            <a:endParaRPr lang="en" altLang="zh-CN" dirty="0"/>
          </a:p>
          <a:p>
            <a:endParaRPr lang="en" altLang="zh-CN" dirty="0"/>
          </a:p>
          <a:p>
            <a:endParaRPr kumimoji="1" lang="zh-CN" altLang="en-US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23673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423326-B896-0D4B-9135-50AE70851C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Adversarial Matching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F197296-401C-4C49-871D-5B6F2F7B5C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zh-CN" b="1" dirty="0"/>
              <a:t>Drawback?</a:t>
            </a:r>
          </a:p>
          <a:p>
            <a:r>
              <a:rPr kumimoji="1" lang="en-US" altLang="zh-CN" dirty="0"/>
              <a:t>all correct and incorrect responses and are in templates(lack of diversity)</a:t>
            </a:r>
          </a:p>
          <a:p>
            <a:r>
              <a:rPr kumimoji="1" lang="en-US" altLang="zh-CN" dirty="0"/>
              <a:t>incorrect responses irrelevant to the asked image(only consider linguistic similarity and relevance)</a:t>
            </a:r>
          </a:p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004DBE1-2DC9-464A-8D4F-9898822DBB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03AA0-6494-7247-9D23-CEF67BC371D9}" type="slidenum">
              <a:rPr kumimoji="1" lang="zh-CN" altLang="en-US" smtClean="0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39467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423326-B896-0D4B-9135-50AE70851C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Adversarial Matching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F197296-401C-4C49-871D-5B6F2F7B5C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zh-CN" b="1" dirty="0"/>
              <a:t>Drawback?</a:t>
            </a:r>
          </a:p>
          <a:p>
            <a:pPr marL="0" indent="0">
              <a:buNone/>
            </a:pP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004DBE1-2DC9-464A-8D4F-9898822DBB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03AA0-6494-7247-9D23-CEF67BC371D9}" type="slidenum">
              <a:rPr kumimoji="1" lang="zh-CN" altLang="en-US" smtClean="0"/>
              <a:t>16</a:t>
            </a:fld>
            <a:endParaRPr kumimoji="1"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5234213-DBBC-1143-86B5-D4355FE74D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9522" y="1418749"/>
            <a:ext cx="8812955" cy="5074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3404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2F12EEA-BDB2-1042-B040-3D99DA25B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Overview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467044C-D7DC-114F-99E0-B4DBB5AB60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Introduction</a:t>
            </a:r>
          </a:p>
          <a:p>
            <a:r>
              <a:rPr kumimoji="1" lang="en-US" altLang="zh-CN" dirty="0"/>
              <a:t>Task Overview</a:t>
            </a:r>
          </a:p>
          <a:p>
            <a:r>
              <a:rPr kumimoji="1" lang="en-US" altLang="zh-CN" dirty="0"/>
              <a:t>VCR Dataset building</a:t>
            </a:r>
          </a:p>
          <a:p>
            <a:pPr lvl="1"/>
            <a:r>
              <a:rPr kumimoji="1" lang="en-US" altLang="zh-CN" dirty="0"/>
              <a:t>Data Collection</a:t>
            </a:r>
          </a:p>
          <a:p>
            <a:pPr lvl="1"/>
            <a:r>
              <a:rPr kumimoji="1" lang="en-US" altLang="zh-CN" dirty="0"/>
              <a:t>Adversarial Matching</a:t>
            </a:r>
          </a:p>
          <a:p>
            <a:r>
              <a:rPr kumimoji="1" lang="en-US" altLang="zh-CN" b="1" dirty="0"/>
              <a:t>Recognition to Cognition Network(R2C)</a:t>
            </a:r>
          </a:p>
          <a:p>
            <a:r>
              <a:rPr kumimoji="1" lang="en-US" altLang="zh-CN" dirty="0"/>
              <a:t>Results and Analysis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8BF88AC-A32C-B640-A0C6-15153D243E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03AA0-6494-7247-9D23-CEF67BC371D9}" type="slidenum">
              <a:rPr kumimoji="1" lang="zh-CN" altLang="en-US" smtClean="0"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835751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5BB3EFC-FEF6-1B46-BBC0-22DD55B8F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Recognition to Cognition Network(R2C)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EDE6F6A-A406-D44A-8CF0-058714E883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" altLang="zh-CN" dirty="0"/>
              <a:t>a new model for visual commonsense reasoning </a:t>
            </a:r>
          </a:p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AC6883F-642D-D94C-A573-A48424C042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03AA0-6494-7247-9D23-CEF67BC371D9}" type="slidenum">
              <a:rPr kumimoji="1" lang="zh-CN" altLang="en-US" smtClean="0"/>
              <a:t>18</a:t>
            </a:fld>
            <a:endParaRPr kumimoji="1"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4FA2D48-A26E-7C43-84E6-7712352C4D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004211"/>
            <a:ext cx="12192000" cy="2791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4241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AAF7D8-8743-0D48-A7F7-D7C5D0814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Recognition to Cognition Network(R2C)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AB9189A-456D-724D-84F3-C7ED4B04FB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zh-CN" b="1" dirty="0"/>
              <a:t>Grounding</a:t>
            </a:r>
          </a:p>
          <a:p>
            <a:r>
              <a:rPr lang="en" altLang="zh-CN" dirty="0"/>
              <a:t>learn a joint image-language representation for each token(both text and image object) in a sequence </a:t>
            </a:r>
          </a:p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DFEDAF5-2A5C-114C-9C3D-0992122121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03AA0-6494-7247-9D23-CEF67BC371D9}" type="slidenum">
              <a:rPr kumimoji="1" lang="zh-CN" altLang="en-US" smtClean="0"/>
              <a:t>19</a:t>
            </a:fld>
            <a:endParaRPr kumimoji="1"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7DAF22C-1DF5-6E46-B4F5-C9CF3119DA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564853"/>
            <a:ext cx="12192000" cy="2791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57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2F12EEA-BDB2-1042-B040-3D99DA25B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Overview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467044C-D7DC-114F-99E0-B4DBB5AB60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Introduction</a:t>
            </a:r>
          </a:p>
          <a:p>
            <a:r>
              <a:rPr kumimoji="1" lang="en-US" altLang="zh-CN" dirty="0"/>
              <a:t>Task Overview</a:t>
            </a:r>
          </a:p>
          <a:p>
            <a:r>
              <a:rPr kumimoji="1" lang="en-US" altLang="zh-CN" dirty="0"/>
              <a:t>VCR Dataset building</a:t>
            </a:r>
          </a:p>
          <a:p>
            <a:pPr lvl="1"/>
            <a:r>
              <a:rPr kumimoji="1" lang="en-US" altLang="zh-CN" dirty="0"/>
              <a:t>Data Collection</a:t>
            </a:r>
          </a:p>
          <a:p>
            <a:pPr lvl="1"/>
            <a:r>
              <a:rPr kumimoji="1" lang="en-US" altLang="zh-CN" dirty="0"/>
              <a:t>Adversarial Matching</a:t>
            </a:r>
          </a:p>
          <a:p>
            <a:r>
              <a:rPr kumimoji="1" lang="en-US" altLang="zh-CN" dirty="0"/>
              <a:t>Recognition to Cognition Network(R2C)</a:t>
            </a:r>
          </a:p>
          <a:p>
            <a:r>
              <a:rPr kumimoji="1" lang="en-US" altLang="zh-CN" dirty="0"/>
              <a:t>Results and Analysis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8BF88AC-A32C-B640-A0C6-15153D243E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03AA0-6494-7247-9D23-CEF67BC371D9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630700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AAF7D8-8743-0D48-A7F7-D7C5D0814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Recognition to Cognition Network(R2C)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AB9189A-456D-724D-84F3-C7ED4B04FB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zh-CN" b="1" dirty="0"/>
              <a:t>Grounding</a:t>
            </a:r>
          </a:p>
          <a:p>
            <a:r>
              <a:rPr lang="en" altLang="zh-CN" dirty="0"/>
              <a:t>at each position is passed as input a word representation for </a:t>
            </a:r>
            <a:r>
              <a:rPr lang="en" altLang="zh-CN" b="1" dirty="0" err="1"/>
              <a:t>w</a:t>
            </a:r>
            <a:r>
              <a:rPr lang="en" altLang="zh-CN" b="1" baseline="-25000" dirty="0" err="1"/>
              <a:t>i</a:t>
            </a:r>
            <a:r>
              <a:rPr lang="en" altLang="zh-CN" dirty="0"/>
              <a:t>, as well as visual features for </a:t>
            </a:r>
            <a:r>
              <a:rPr lang="en" altLang="zh-CN" b="1" dirty="0" err="1"/>
              <a:t>o</a:t>
            </a:r>
            <a:r>
              <a:rPr lang="en" altLang="zh-CN" b="1" baseline="-25000" dirty="0" err="1"/>
              <a:t>wi</a:t>
            </a:r>
            <a:r>
              <a:rPr lang="en" altLang="zh-CN" dirty="0"/>
              <a:t>(if it’s a word, </a:t>
            </a:r>
            <a:r>
              <a:rPr lang="en" altLang="zh-CN" dirty="0" err="1"/>
              <a:t>o</a:t>
            </a:r>
            <a:r>
              <a:rPr lang="en" altLang="zh-CN" baseline="-25000" dirty="0" err="1"/>
              <a:t>wi</a:t>
            </a:r>
            <a:r>
              <a:rPr lang="en" altLang="zh-CN" dirty="0"/>
              <a:t> points to the whole image)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DFEDAF5-2A5C-114C-9C3D-0992122121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03AA0-6494-7247-9D23-CEF67BC371D9}" type="slidenum">
              <a:rPr kumimoji="1" lang="zh-CN" altLang="en-US" smtClean="0"/>
              <a:t>20</a:t>
            </a:fld>
            <a:endParaRPr kumimoji="1"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7DAF22C-1DF5-6E46-B4F5-C9CF3119DA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564853"/>
            <a:ext cx="12192000" cy="2791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8672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AAF7D8-8743-0D48-A7F7-D7C5D0814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Recognition to Cognition Network(R2C)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AB9189A-456D-724D-84F3-C7ED4B04FB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" altLang="zh-CN" b="1" dirty="0"/>
              <a:t>Contextualization</a:t>
            </a:r>
            <a:r>
              <a:rPr lang="en" altLang="zh-CN" dirty="0"/>
              <a:t> </a:t>
            </a:r>
          </a:p>
          <a:p>
            <a:r>
              <a:rPr lang="en" altLang="zh-CN" dirty="0"/>
              <a:t>Given a grounded representation of the query and response, to contextualize these sentences(query </a:t>
            </a:r>
            <a:r>
              <a:rPr lang="en" altLang="zh-CN" b="1" dirty="0">
                <a:solidFill>
                  <a:srgbClr val="00B050"/>
                </a:solidFill>
              </a:rPr>
              <a:t>&amp; </a:t>
            </a:r>
            <a:r>
              <a:rPr lang="en" altLang="zh-CN" dirty="0"/>
              <a:t>response, image objects </a:t>
            </a:r>
            <a:r>
              <a:rPr lang="en" altLang="zh-CN" b="1" dirty="0">
                <a:solidFill>
                  <a:srgbClr val="00B050"/>
                </a:solidFill>
              </a:rPr>
              <a:t>&amp; </a:t>
            </a:r>
            <a:r>
              <a:rPr lang="en" altLang="zh-CN" dirty="0"/>
              <a:t>response)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DFEDAF5-2A5C-114C-9C3D-0992122121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03AA0-6494-7247-9D23-CEF67BC371D9}" type="slidenum">
              <a:rPr kumimoji="1" lang="zh-CN" altLang="en-US" smtClean="0"/>
              <a:t>21</a:t>
            </a:fld>
            <a:endParaRPr kumimoji="1"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7DAF22C-1DF5-6E46-B4F5-C9CF3119DA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564853"/>
            <a:ext cx="12192000" cy="2791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3547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C85B96E0-40F5-AB47-8BBD-88F3D49154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48792" y="-7077"/>
            <a:ext cx="11330464" cy="6872154"/>
          </a:xfr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1C84108-A13B-7449-A422-A08A78320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03AA0-6494-7247-9D23-CEF67BC371D9}" type="slidenum">
              <a:rPr kumimoji="1" lang="zh-CN" altLang="en-US" smtClean="0"/>
              <a:t>22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500170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AAF7D8-8743-0D48-A7F7-D7C5D0814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Recognition to Cognition Network(R2C)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AB9189A-456D-724D-84F3-C7ED4B04FB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" altLang="zh-CN" b="1" dirty="0"/>
              <a:t>Contextualization</a:t>
            </a:r>
            <a:r>
              <a:rPr lang="en" altLang="zh-CN" dirty="0"/>
              <a:t> </a:t>
            </a:r>
          </a:p>
          <a:p>
            <a:r>
              <a:rPr lang="en" altLang="zh-CN" dirty="0"/>
              <a:t>For each position </a:t>
            </a:r>
            <a:r>
              <a:rPr lang="en" altLang="zh-CN" b="1" dirty="0" err="1"/>
              <a:t>i</a:t>
            </a:r>
            <a:r>
              <a:rPr lang="en" altLang="zh-CN" dirty="0"/>
              <a:t> in the response, we will define the attended query representation as </a:t>
            </a:r>
            <a:r>
              <a:rPr lang="en" altLang="zh-CN" b="1" dirty="0"/>
              <a:t>q</a:t>
            </a:r>
            <a:r>
              <a:rPr lang="en" altLang="zh-CN" b="1" baseline="-25000" dirty="0"/>
              <a:t>i</a:t>
            </a:r>
            <a:r>
              <a:rPr lang="en" altLang="zh-CN" b="1" dirty="0"/>
              <a:t>ˆ</a:t>
            </a:r>
            <a:r>
              <a:rPr lang="en" altLang="zh-CN" dirty="0"/>
              <a:t> using the following equation: </a:t>
            </a:r>
          </a:p>
          <a:p>
            <a:endParaRPr lang="en" altLang="zh-CN" dirty="0"/>
          </a:p>
          <a:p>
            <a:endParaRPr lang="en" altLang="zh-CN" dirty="0"/>
          </a:p>
          <a:p>
            <a:r>
              <a:rPr lang="en" altLang="zh-CN" dirty="0"/>
              <a:t>perform another bilinear attention between the response </a:t>
            </a:r>
            <a:r>
              <a:rPr lang="en" altLang="zh-CN" b="1" dirty="0"/>
              <a:t>r</a:t>
            </a:r>
            <a:r>
              <a:rPr lang="en" altLang="zh-CN" dirty="0"/>
              <a:t> and each object </a:t>
            </a:r>
            <a:r>
              <a:rPr lang="en" altLang="zh-CN" b="1" dirty="0"/>
              <a:t>o</a:t>
            </a:r>
            <a:r>
              <a:rPr lang="en" altLang="zh-CN" dirty="0"/>
              <a:t>’s image features (the attention be </a:t>
            </a:r>
            <a:r>
              <a:rPr lang="en" altLang="zh-CN" b="1" dirty="0"/>
              <a:t>o</a:t>
            </a:r>
            <a:r>
              <a:rPr lang="en" altLang="zh-CN" b="1" baseline="-25000" dirty="0"/>
              <a:t>i</a:t>
            </a:r>
            <a:r>
              <a:rPr lang="en" altLang="zh-CN" b="1" dirty="0"/>
              <a:t>ˆ</a:t>
            </a:r>
            <a:r>
              <a:rPr lang="en" altLang="zh-CN" dirty="0"/>
              <a:t>)</a:t>
            </a:r>
            <a:endParaRPr lang="en" altLang="zh-CN" b="1" dirty="0"/>
          </a:p>
          <a:p>
            <a:endParaRPr lang="en" altLang="zh-CN" dirty="0"/>
          </a:p>
          <a:p>
            <a:endParaRPr lang="en" altLang="zh-CN" dirty="0"/>
          </a:p>
          <a:p>
            <a:endParaRPr lang="en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DFEDAF5-2A5C-114C-9C3D-0992122121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03AA0-6494-7247-9D23-CEF67BC371D9}" type="slidenum">
              <a:rPr kumimoji="1" lang="zh-CN" altLang="en-US" smtClean="0"/>
              <a:t>23</a:t>
            </a:fld>
            <a:endParaRPr kumimoji="1"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CCA7296-A57C-B341-9565-159E5BB45A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4020" y="3273764"/>
            <a:ext cx="5723959" cy="891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7353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AAF7D8-8743-0D48-A7F7-D7C5D0814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Recognition to Cognition Network(R2C)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AB9189A-456D-724D-84F3-C7ED4B04FB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" altLang="zh-CN" b="1" dirty="0"/>
              <a:t>Reasoning</a:t>
            </a:r>
            <a:r>
              <a:rPr lang="en" altLang="zh-CN" dirty="0"/>
              <a:t> </a:t>
            </a:r>
          </a:p>
          <a:p>
            <a:r>
              <a:rPr lang="en" altLang="zh-CN" dirty="0"/>
              <a:t>allow the model to </a:t>
            </a:r>
            <a:r>
              <a:rPr lang="en" altLang="zh-CN" i="1" dirty="0"/>
              <a:t>reason </a:t>
            </a:r>
            <a:r>
              <a:rPr lang="en" altLang="zh-CN" dirty="0"/>
              <a:t>over the response, attended query and image objects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DFEDAF5-2A5C-114C-9C3D-0992122121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03AA0-6494-7247-9D23-CEF67BC371D9}" type="slidenum">
              <a:rPr kumimoji="1" lang="zh-CN" altLang="en-US" smtClean="0"/>
              <a:t>24</a:t>
            </a:fld>
            <a:endParaRPr kumimoji="1"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7DAF22C-1DF5-6E46-B4F5-C9CF3119DA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564853"/>
            <a:ext cx="12192000" cy="2791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9550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2F12EEA-BDB2-1042-B040-3D99DA25B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Overview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467044C-D7DC-114F-99E0-B4DBB5AB60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Introduction</a:t>
            </a:r>
          </a:p>
          <a:p>
            <a:r>
              <a:rPr kumimoji="1" lang="en-US" altLang="zh-CN" dirty="0"/>
              <a:t>Task Overview</a:t>
            </a:r>
          </a:p>
          <a:p>
            <a:r>
              <a:rPr kumimoji="1" lang="en-US" altLang="zh-CN" dirty="0"/>
              <a:t>VCR Dataset building</a:t>
            </a:r>
          </a:p>
          <a:p>
            <a:pPr lvl="1"/>
            <a:r>
              <a:rPr kumimoji="1" lang="en-US" altLang="zh-CN" dirty="0"/>
              <a:t>Data Collection</a:t>
            </a:r>
          </a:p>
          <a:p>
            <a:pPr lvl="1"/>
            <a:r>
              <a:rPr kumimoji="1" lang="en-US" altLang="zh-CN" dirty="0"/>
              <a:t>Adversarial Matching</a:t>
            </a:r>
          </a:p>
          <a:p>
            <a:r>
              <a:rPr kumimoji="1" lang="en-US" altLang="zh-CN" dirty="0"/>
              <a:t>Recognition to Cognition Network(R2C)</a:t>
            </a:r>
          </a:p>
          <a:p>
            <a:r>
              <a:rPr kumimoji="1" lang="en-US" altLang="zh-CN" b="1" dirty="0"/>
              <a:t>Results and Analysis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8BF88AC-A32C-B640-A0C6-15153D243E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03AA0-6494-7247-9D23-CEF67BC371D9}" type="slidenum">
              <a:rPr kumimoji="1" lang="zh-CN" altLang="en-US" smtClean="0"/>
              <a:t>25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680489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8D1ECC-F6D3-FA4A-B80A-9021133CA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Results and Analysis</a:t>
            </a:r>
            <a:endParaRPr kumimoji="1" lang="zh-CN" altLang="en-US" dirty="0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D0A4B1ED-B9D6-F344-8139-A217C01ED5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026651" y="1584081"/>
            <a:ext cx="5994374" cy="4351338"/>
          </a:xfr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8B8D48A-56DC-AC48-9E55-81E45FED4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03AA0-6494-7247-9D23-CEF67BC371D9}" type="slidenum">
              <a:rPr kumimoji="1" lang="zh-CN" altLang="en-US" smtClean="0"/>
              <a:t>26</a:t>
            </a:fld>
            <a:endParaRPr kumimoji="1" lang="zh-CN" altLang="en-US"/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18BBFE44-4E5A-184B-BCB9-B4A1E81B86AF}"/>
              </a:ext>
            </a:extLst>
          </p:cNvPr>
          <p:cNvSpPr txBox="1">
            <a:spLocks/>
          </p:cNvSpPr>
          <p:nvPr/>
        </p:nvSpPr>
        <p:spPr>
          <a:xfrm>
            <a:off x="838199" y="1825625"/>
            <a:ext cx="507023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" altLang="zh-CN" dirty="0"/>
              <a:t>VQA models struggle on both (</a:t>
            </a:r>
            <a:r>
              <a:rPr lang="en" altLang="zh-CN" i="1" dirty="0"/>
              <a:t>Q </a:t>
            </a:r>
            <a:r>
              <a:rPr lang="en" altLang="zh-CN" dirty="0"/>
              <a:t>→ </a:t>
            </a:r>
            <a:r>
              <a:rPr lang="en" altLang="zh-CN" i="1" dirty="0"/>
              <a:t>A</a:t>
            </a:r>
            <a:r>
              <a:rPr lang="en" altLang="zh-CN" dirty="0"/>
              <a:t>) and</a:t>
            </a:r>
            <a:r>
              <a:rPr lang="zh-CN" altLang="en-US" dirty="0"/>
              <a:t> </a:t>
            </a:r>
            <a:r>
              <a:rPr lang="en" altLang="zh-CN" dirty="0"/>
              <a:t>(</a:t>
            </a:r>
            <a:r>
              <a:rPr lang="en" altLang="zh-CN" i="1" dirty="0"/>
              <a:t>Q </a:t>
            </a:r>
            <a:r>
              <a:rPr lang="en" altLang="zh-CN" dirty="0"/>
              <a:t>→ </a:t>
            </a:r>
            <a:r>
              <a:rPr lang="en" altLang="zh-CN" i="1" dirty="0"/>
              <a:t>AR</a:t>
            </a:r>
            <a:r>
              <a:rPr lang="en" altLang="zh-CN" dirty="0"/>
              <a:t>) </a:t>
            </a:r>
          </a:p>
          <a:p>
            <a:endParaRPr lang="en" altLang="zh-CN" dirty="0"/>
          </a:p>
          <a:p>
            <a:r>
              <a:rPr lang="en" altLang="zh-CN" dirty="0"/>
              <a:t>Bert</a:t>
            </a:r>
            <a:r>
              <a:rPr lang="zh-CN" altLang="en-US" dirty="0"/>
              <a:t> </a:t>
            </a:r>
            <a:r>
              <a:rPr lang="en-US" altLang="zh-CN" dirty="0"/>
              <a:t>performs better than VQA models without image information</a:t>
            </a:r>
            <a:endParaRPr lang="en" altLang="zh-CN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8DD5EBF-C035-5042-A1B6-FB5909844711}"/>
              </a:ext>
            </a:extLst>
          </p:cNvPr>
          <p:cNvSpPr txBox="1"/>
          <p:nvPr/>
        </p:nvSpPr>
        <p:spPr>
          <a:xfrm>
            <a:off x="8547192" y="1229023"/>
            <a:ext cx="14350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/>
              <a:t>Accuracy</a:t>
            </a:r>
            <a:endParaRPr kumimoji="1"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1393025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114088-4FA9-2240-A2DC-24E03D61E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Results and Analysis</a:t>
            </a:r>
            <a:endParaRPr kumimoji="1" lang="zh-CN" altLang="en-US" dirty="0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8299E7EC-7976-2049-904B-A30C6E684C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178230" y="2170540"/>
            <a:ext cx="5865765" cy="2304745"/>
          </a:xfr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ECEC0CE-E4CE-3647-83DB-82BB68CA75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03AA0-6494-7247-9D23-CEF67BC371D9}" type="slidenum">
              <a:rPr kumimoji="1" lang="zh-CN" altLang="en-US" smtClean="0"/>
              <a:t>27</a:t>
            </a:fld>
            <a:endParaRPr kumimoji="1" lang="zh-CN" altLang="en-US"/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6DE27B3F-C996-5645-AB2E-2D6C077705AC}"/>
              </a:ext>
            </a:extLst>
          </p:cNvPr>
          <p:cNvSpPr txBox="1">
            <a:spLocks/>
          </p:cNvSpPr>
          <p:nvPr/>
        </p:nvSpPr>
        <p:spPr>
          <a:xfrm>
            <a:off x="838199" y="1825625"/>
            <a:ext cx="5175572" cy="42586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" altLang="zh-CN" dirty="0"/>
          </a:p>
        </p:txBody>
      </p:sp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70B6CA77-6F4D-CE45-B5A9-A8818347B6FF}"/>
              </a:ext>
            </a:extLst>
          </p:cNvPr>
          <p:cNvSpPr txBox="1">
            <a:spLocks/>
          </p:cNvSpPr>
          <p:nvPr/>
        </p:nvSpPr>
        <p:spPr>
          <a:xfrm>
            <a:off x="838199" y="1825625"/>
            <a:ext cx="534003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" altLang="zh-CN" dirty="0"/>
              <a:t>Removing query representation</a:t>
            </a:r>
          </a:p>
          <a:p>
            <a:pPr lvl="1"/>
            <a:r>
              <a:rPr lang="en" altLang="zh-CN" dirty="0"/>
              <a:t>drop of 21.6%</a:t>
            </a:r>
          </a:p>
          <a:p>
            <a:r>
              <a:rPr lang="en" altLang="zh-CN" dirty="0"/>
              <a:t>Removing reasoning module</a:t>
            </a:r>
          </a:p>
          <a:p>
            <a:pPr lvl="1"/>
            <a:r>
              <a:rPr lang="en" altLang="zh-CN" dirty="0"/>
              <a:t>slightly lower by 1.9%</a:t>
            </a:r>
          </a:p>
          <a:p>
            <a:r>
              <a:rPr lang="en" altLang="zh-CN" dirty="0"/>
              <a:t>Removing vision representation</a:t>
            </a:r>
          </a:p>
          <a:p>
            <a:pPr lvl="1"/>
            <a:r>
              <a:rPr lang="en" altLang="zh-CN" dirty="0"/>
              <a:t>worse than text-only Bert</a:t>
            </a:r>
          </a:p>
          <a:p>
            <a:r>
              <a:rPr lang="en" altLang="zh-CN" dirty="0"/>
              <a:t>Using </a:t>
            </a:r>
            <a:r>
              <a:rPr lang="en" altLang="zh-CN" dirty="0" err="1"/>
              <a:t>GloVe</a:t>
            </a:r>
            <a:r>
              <a:rPr lang="en" altLang="zh-CN" dirty="0"/>
              <a:t> representation</a:t>
            </a:r>
          </a:p>
          <a:p>
            <a:pPr lvl="1"/>
            <a:r>
              <a:rPr lang="en" altLang="zh-CN" dirty="0"/>
              <a:t>a loss of 24%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6B0D99C-04A4-0645-8699-383D81330429}"/>
              </a:ext>
            </a:extLst>
          </p:cNvPr>
          <p:cNvSpPr txBox="1"/>
          <p:nvPr/>
        </p:nvSpPr>
        <p:spPr>
          <a:xfrm>
            <a:off x="8424866" y="1690688"/>
            <a:ext cx="13724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/>
              <a:t>Ablation</a:t>
            </a:r>
            <a:endParaRPr kumimoji="1"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4666858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34A3A0-250E-B347-AFF2-8B07F1AB3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Other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5CBA49F-97BD-AA44-9984-BD2B076EA5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" altLang="zh-CN" dirty="0"/>
              <a:t>ERNIE-</a:t>
            </a:r>
            <a:r>
              <a:rPr lang="en" altLang="zh-CN" dirty="0" err="1"/>
              <a:t>ViL</a:t>
            </a:r>
            <a:r>
              <a:rPr lang="en" altLang="zh-CN" dirty="0"/>
              <a:t> 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Scene graph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C8AB0EA-E6BF-B642-AF16-CD817615C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03AA0-6494-7247-9D23-CEF67BC371D9}" type="slidenum">
              <a:rPr kumimoji="1" lang="zh-CN" altLang="en-US" smtClean="0"/>
              <a:t>28</a:t>
            </a:fld>
            <a:endParaRPr kumimoji="1"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D5547F7-E08D-1340-B3FC-E09AE7E037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1542" y="1690688"/>
            <a:ext cx="8921569" cy="4099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285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8F40A5-540D-8143-B9E6-4B49DBC5DC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Thank you!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52FED29-8852-C743-8A74-E6E8656E4D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15D6790-D6DA-7341-9499-B97065067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03AA0-6494-7247-9D23-CEF67BC371D9}" type="slidenum">
              <a:rPr kumimoji="1" lang="zh-CN" altLang="en-US" smtClean="0"/>
              <a:t>29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448877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2F12EEA-BDB2-1042-B040-3D99DA25B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Overview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467044C-D7DC-114F-99E0-B4DBB5AB60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b="1" dirty="0"/>
              <a:t>Introduction</a:t>
            </a:r>
          </a:p>
          <a:p>
            <a:r>
              <a:rPr kumimoji="1" lang="en-US" altLang="zh-CN" dirty="0"/>
              <a:t>Task Overview</a:t>
            </a:r>
          </a:p>
          <a:p>
            <a:r>
              <a:rPr kumimoji="1" lang="en-US" altLang="zh-CN" dirty="0"/>
              <a:t>VCR Dataset building</a:t>
            </a:r>
          </a:p>
          <a:p>
            <a:pPr lvl="1"/>
            <a:r>
              <a:rPr kumimoji="1" lang="en-US" altLang="zh-CN" dirty="0"/>
              <a:t>Data Collection</a:t>
            </a:r>
          </a:p>
          <a:p>
            <a:pPr lvl="1"/>
            <a:r>
              <a:rPr kumimoji="1" lang="en-US" altLang="zh-CN" dirty="0"/>
              <a:t>Adversarial Matching</a:t>
            </a:r>
          </a:p>
          <a:p>
            <a:r>
              <a:rPr kumimoji="1" lang="en-US" altLang="zh-CN" dirty="0"/>
              <a:t>Recognition to Cognition Network(R2C)</a:t>
            </a:r>
          </a:p>
          <a:p>
            <a:r>
              <a:rPr kumimoji="1" lang="en-US" altLang="zh-CN" dirty="0"/>
              <a:t>Results and Analysis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8BF88AC-A32C-B640-A0C6-15153D243E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03AA0-6494-7247-9D23-CEF67BC371D9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958853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A567DD9-456E-C14B-BAEC-877CAF3026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Introduction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C6E84B7-D61B-FE43-89B4-BF496093C6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Visual understanding goes well beyond object recognition</a:t>
            </a:r>
          </a:p>
          <a:p>
            <a:r>
              <a:rPr kumimoji="1" lang="en-US" altLang="zh-CN" dirty="0"/>
              <a:t>From image ——</a:t>
            </a:r>
            <a:r>
              <a:rPr kumimoji="1" lang="zh-CN" altLang="en-US" dirty="0"/>
              <a:t> </a:t>
            </a:r>
            <a:r>
              <a:rPr kumimoji="1" lang="en-US" altLang="zh-CN" dirty="0"/>
              <a:t>Infer people's actions, goals, and mental states</a:t>
            </a:r>
          </a:p>
          <a:p>
            <a:pPr lvl="1"/>
            <a:r>
              <a:rPr kumimoji="1" lang="en-US" altLang="zh-CN" dirty="0"/>
              <a:t>easy for human</a:t>
            </a:r>
          </a:p>
          <a:p>
            <a:pPr lvl="1"/>
            <a:r>
              <a:rPr kumimoji="1" lang="en-US" altLang="zh-CN" dirty="0"/>
              <a:t>tremendously difficult for today's vision systems</a:t>
            </a:r>
          </a:p>
          <a:p>
            <a:r>
              <a:rPr kumimoji="1" lang="en-US" altLang="zh-CN" dirty="0"/>
              <a:t>Higher-order </a:t>
            </a:r>
            <a:r>
              <a:rPr kumimoji="1" lang="en-US" altLang="zh-CN" b="1" dirty="0"/>
              <a:t>cognition and commonsense reasoning </a:t>
            </a:r>
            <a:r>
              <a:rPr kumimoji="1" lang="en-US" altLang="zh-CN" dirty="0"/>
              <a:t>about the world</a:t>
            </a:r>
            <a:r>
              <a:rPr kumimoji="1" lang="zh-CN" altLang="en-US" dirty="0"/>
              <a:t> </a:t>
            </a:r>
            <a:r>
              <a:rPr kumimoji="1" lang="en-US" altLang="zh-CN" dirty="0"/>
              <a:t>is required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EAB11EF-2A67-9F4A-B690-4D53D9550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03AA0-6494-7247-9D23-CEF67BC371D9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957203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A567DD9-456E-C14B-BAEC-877CAF3026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Introduction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C6E84B7-D61B-FE43-89B4-BF496093C6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zh-CN" dirty="0"/>
              <a:t>This paper contributes in four parts:</a:t>
            </a:r>
          </a:p>
          <a:p>
            <a:pPr>
              <a:buFont typeface="Wingdings" pitchFamily="2" charset="2"/>
              <a:buChar char="Ø"/>
            </a:pPr>
            <a:r>
              <a:rPr kumimoji="1" lang="en-US" altLang="zh-CN" b="1" dirty="0"/>
              <a:t>a new task</a:t>
            </a:r>
            <a:r>
              <a:rPr kumimoji="1" lang="en-US" altLang="zh-CN" dirty="0"/>
              <a:t>, Visual Commonsense Reasoning</a:t>
            </a:r>
          </a:p>
          <a:p>
            <a:pPr>
              <a:buFont typeface="Wingdings" pitchFamily="2" charset="2"/>
              <a:buChar char="Ø"/>
            </a:pPr>
            <a:r>
              <a:rPr kumimoji="1" lang="en-US" altLang="zh-CN" dirty="0"/>
              <a:t>a large-scale multiple-choice QA dataset, </a:t>
            </a:r>
            <a:r>
              <a:rPr kumimoji="1" lang="en-US" altLang="zh-CN" b="1" dirty="0"/>
              <a:t>VCR</a:t>
            </a:r>
          </a:p>
          <a:p>
            <a:pPr>
              <a:buFont typeface="Wingdings" pitchFamily="2" charset="2"/>
              <a:buChar char="Ø"/>
            </a:pPr>
            <a:r>
              <a:rPr lang="en" altLang="zh-CN" dirty="0"/>
              <a:t>a new algorithm for robust multiple-choice dataset creation. </a:t>
            </a:r>
          </a:p>
          <a:p>
            <a:pPr>
              <a:buFont typeface="Wingdings" pitchFamily="2" charset="2"/>
              <a:buChar char="Ø"/>
            </a:pPr>
            <a:r>
              <a:rPr lang="en" altLang="zh-CN" dirty="0"/>
              <a:t>a new model, </a:t>
            </a:r>
            <a:r>
              <a:rPr lang="en" altLang="zh-CN" b="1" dirty="0"/>
              <a:t>R2C</a:t>
            </a:r>
            <a:r>
              <a:rPr lang="en" altLang="zh-CN" dirty="0"/>
              <a:t>, that aims to mimic the layered inferences from recognition to cognition </a:t>
            </a:r>
          </a:p>
          <a:p>
            <a:pPr>
              <a:buFont typeface="Wingdings" pitchFamily="2" charset="2"/>
              <a:buChar char="Ø"/>
            </a:pPr>
            <a:endParaRPr lang="en" altLang="zh-CN" dirty="0"/>
          </a:p>
          <a:p>
            <a:pPr>
              <a:buFont typeface="Wingdings" pitchFamily="2" charset="2"/>
              <a:buChar char="Ø"/>
            </a:pPr>
            <a:endParaRPr lang="en" altLang="zh-CN" dirty="0"/>
          </a:p>
          <a:p>
            <a:pPr lvl="1"/>
            <a:endParaRPr kumimoji="1" lang="en-US" altLang="zh-CN" dirty="0"/>
          </a:p>
          <a:p>
            <a:pPr lvl="1"/>
            <a:endParaRPr kumimoji="1"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EAB11EF-2A67-9F4A-B690-4D53D9550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03AA0-6494-7247-9D23-CEF67BC371D9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710085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2F12EEA-BDB2-1042-B040-3D99DA25B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Overview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467044C-D7DC-114F-99E0-B4DBB5AB60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Introduction</a:t>
            </a:r>
          </a:p>
          <a:p>
            <a:r>
              <a:rPr kumimoji="1" lang="en-US" altLang="zh-CN" b="1" dirty="0"/>
              <a:t>Task Overview</a:t>
            </a:r>
          </a:p>
          <a:p>
            <a:r>
              <a:rPr kumimoji="1" lang="en-US" altLang="zh-CN" dirty="0"/>
              <a:t>VCR Dataset building</a:t>
            </a:r>
          </a:p>
          <a:p>
            <a:pPr lvl="1"/>
            <a:r>
              <a:rPr kumimoji="1" lang="en-US" altLang="zh-CN" dirty="0"/>
              <a:t>Data Collection</a:t>
            </a:r>
          </a:p>
          <a:p>
            <a:pPr lvl="1"/>
            <a:r>
              <a:rPr kumimoji="1" lang="en-US" altLang="zh-CN" dirty="0"/>
              <a:t>Adversarial Matching</a:t>
            </a:r>
          </a:p>
          <a:p>
            <a:r>
              <a:rPr kumimoji="1" lang="en-US" altLang="zh-CN" dirty="0"/>
              <a:t>Recognition to Cognition Network(R2C)</a:t>
            </a:r>
          </a:p>
          <a:p>
            <a:r>
              <a:rPr kumimoji="1" lang="en-US" altLang="zh-CN" dirty="0"/>
              <a:t>Results and Analysis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8BF88AC-A32C-B640-A0C6-15153D243E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03AA0-6494-7247-9D23-CEF67BC371D9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01608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CAEA730-1533-D042-A603-941593575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Task Overview</a:t>
            </a:r>
            <a:endParaRPr kumimoji="1" lang="zh-CN" altLang="en-US" dirty="0"/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B448E49B-4AAB-D84E-91F4-5817423835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6239" y="2043107"/>
            <a:ext cx="6899559" cy="3866132"/>
          </a:xfr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95404CD-3DE0-9E45-A7C8-3A4B8CD15D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03AA0-6494-7247-9D23-CEF67BC371D9}" type="slidenum">
              <a:rPr kumimoji="1" lang="zh-CN" altLang="en-US" smtClean="0"/>
              <a:t>7</a:t>
            </a:fld>
            <a:endParaRPr kumimoji="1" lang="zh-CN" altLang="en-US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7A8FFBB8-6F5D-FB43-BA86-5F5A5E28C9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7477" y="365125"/>
            <a:ext cx="5134523" cy="3011055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209801D7-0F2C-7F4E-8E65-5703AF3755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4089" y="3423359"/>
            <a:ext cx="5117911" cy="3124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103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B6E710-A8F9-1644-9129-9A15F9CDA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kumimoji="1" lang="en-US" altLang="zh-CN" dirty="0"/>
              <a:t>Task Overview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B128B1E-BA1C-E947-9F38-58284ADF31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03AA0-6494-7247-9D23-CEF67BC371D9}" type="slidenum">
              <a:rPr kumimoji="1" lang="zh-CN" altLang="en-US" smtClean="0"/>
              <a:t>8</a:t>
            </a:fld>
            <a:endParaRPr kumimoji="1" lang="zh-CN" altLang="en-US" dirty="0"/>
          </a:p>
        </p:txBody>
      </p:sp>
      <p:sp>
        <p:nvSpPr>
          <p:cNvPr id="14" name="圆角矩形 13">
            <a:extLst>
              <a:ext uri="{FF2B5EF4-FFF2-40B4-BE49-F238E27FC236}">
                <a16:creationId xmlns:a16="http://schemas.microsoft.com/office/drawing/2014/main" id="{CD49E30B-786A-8F4F-BFD1-E1FBE85A9B7A}"/>
              </a:ext>
            </a:extLst>
          </p:cNvPr>
          <p:cNvSpPr/>
          <p:nvPr/>
        </p:nvSpPr>
        <p:spPr>
          <a:xfrm>
            <a:off x="9134764" y="2591262"/>
            <a:ext cx="2503055" cy="2960473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圆角矩形 9">
            <a:extLst>
              <a:ext uri="{FF2B5EF4-FFF2-40B4-BE49-F238E27FC236}">
                <a16:creationId xmlns:a16="http://schemas.microsoft.com/office/drawing/2014/main" id="{81310E08-1419-6742-BA01-27BDA1C3EE5F}"/>
              </a:ext>
            </a:extLst>
          </p:cNvPr>
          <p:cNvSpPr/>
          <p:nvPr/>
        </p:nvSpPr>
        <p:spPr>
          <a:xfrm>
            <a:off x="9497290" y="2791792"/>
            <a:ext cx="1662545" cy="803563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" altLang="zh-CN" sz="2400" b="1" dirty="0"/>
              <a:t>Q </a:t>
            </a:r>
            <a:r>
              <a:rPr lang="zh-CN" altLang="en-US" b="1" dirty="0"/>
              <a:t>→</a:t>
            </a:r>
            <a:r>
              <a:rPr lang="en-US" altLang="zh-CN" b="1" dirty="0"/>
              <a:t> </a:t>
            </a:r>
            <a:r>
              <a:rPr kumimoji="1" lang="en" altLang="zh-CN" sz="2400" b="1" dirty="0"/>
              <a:t>A</a:t>
            </a:r>
            <a:endParaRPr kumimoji="1" lang="zh-CN" altLang="en-US" sz="2400" b="1" dirty="0"/>
          </a:p>
        </p:txBody>
      </p:sp>
      <p:sp>
        <p:nvSpPr>
          <p:cNvPr id="11" name="圆角矩形 10">
            <a:extLst>
              <a:ext uri="{FF2B5EF4-FFF2-40B4-BE49-F238E27FC236}">
                <a16:creationId xmlns:a16="http://schemas.microsoft.com/office/drawing/2014/main" id="{4EE12550-5180-CE45-97DB-DB18B0F72B19}"/>
              </a:ext>
            </a:extLst>
          </p:cNvPr>
          <p:cNvSpPr/>
          <p:nvPr/>
        </p:nvSpPr>
        <p:spPr>
          <a:xfrm>
            <a:off x="9497290" y="4551320"/>
            <a:ext cx="1662545" cy="803563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" altLang="zh-CN" sz="2400" b="1" dirty="0"/>
              <a:t>QA </a:t>
            </a:r>
            <a:r>
              <a:rPr lang="zh-CN" altLang="en-US" b="1" dirty="0"/>
              <a:t>→</a:t>
            </a:r>
            <a:r>
              <a:rPr lang="en-US" altLang="zh-CN" b="1" dirty="0"/>
              <a:t> </a:t>
            </a:r>
            <a:r>
              <a:rPr kumimoji="1" lang="en" altLang="zh-CN" sz="2400" b="1" dirty="0"/>
              <a:t>R</a:t>
            </a:r>
            <a:endParaRPr kumimoji="1" lang="zh-CN" altLang="en-US" sz="2400" b="1" dirty="0"/>
          </a:p>
        </p:txBody>
      </p:sp>
      <p:cxnSp>
        <p:nvCxnSpPr>
          <p:cNvPr id="13" name="直线箭头连接符 12">
            <a:extLst>
              <a:ext uri="{FF2B5EF4-FFF2-40B4-BE49-F238E27FC236}">
                <a16:creationId xmlns:a16="http://schemas.microsoft.com/office/drawing/2014/main" id="{B35573F3-095B-E844-99E9-920B09537075}"/>
              </a:ext>
            </a:extLst>
          </p:cNvPr>
          <p:cNvCxnSpPr>
            <a:stCxn id="10" idx="2"/>
            <a:endCxn id="11" idx="0"/>
          </p:cNvCxnSpPr>
          <p:nvPr/>
        </p:nvCxnSpPr>
        <p:spPr>
          <a:xfrm>
            <a:off x="10328563" y="3595355"/>
            <a:ext cx="0" cy="9559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7" name="内容占位符 2">
            <a:extLst>
              <a:ext uri="{FF2B5EF4-FFF2-40B4-BE49-F238E27FC236}">
                <a16:creationId xmlns:a16="http://schemas.microsoft.com/office/drawing/2014/main" id="{3EA66943-CCD0-984A-8561-05B991B827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70075"/>
            <a:ext cx="8181106" cy="4306888"/>
          </a:xfrm>
        </p:spPr>
        <p:txBody>
          <a:bodyPr>
            <a:normAutofit/>
          </a:bodyPr>
          <a:lstStyle/>
          <a:p>
            <a:r>
              <a:rPr lang="en" altLang="zh-CN" dirty="0"/>
              <a:t>Visual understanding requires not only answering questions correctly, but doing so for the right reasons </a:t>
            </a:r>
          </a:p>
          <a:p>
            <a:pPr marL="514350" indent="-514350">
              <a:buFont typeface="+mj-lt"/>
              <a:buAutoNum type="arabicPeriod"/>
            </a:pPr>
            <a:r>
              <a:rPr lang="en" altLang="zh-CN" dirty="0"/>
              <a:t>Given a question </a:t>
            </a:r>
            <a:r>
              <a:rPr lang="en" altLang="zh-CN" b="1" dirty="0">
                <a:solidFill>
                  <a:srgbClr val="00B050"/>
                </a:solidFill>
              </a:rPr>
              <a:t>&amp;</a:t>
            </a:r>
            <a:r>
              <a:rPr lang="en" altLang="zh-CN" dirty="0"/>
              <a:t> four answer choices, first select the right answer(</a:t>
            </a:r>
            <a:r>
              <a:rPr kumimoji="1" lang="en" altLang="zh-CN" dirty="0"/>
              <a:t>Q </a:t>
            </a:r>
            <a:r>
              <a:rPr lang="zh-CN" altLang="en-US" dirty="0"/>
              <a:t>→</a:t>
            </a:r>
            <a:r>
              <a:rPr lang="en-US" altLang="zh-CN" dirty="0"/>
              <a:t> </a:t>
            </a:r>
            <a:r>
              <a:rPr kumimoji="1" lang="en" altLang="zh-CN" dirty="0"/>
              <a:t>A)</a:t>
            </a:r>
            <a:endParaRPr kumimoji="1" lang="zh-CN" altLang="en-US" dirty="0"/>
          </a:p>
          <a:p>
            <a:pPr marL="514350" indent="-514350">
              <a:buFont typeface="+mj-lt"/>
              <a:buAutoNum type="arabicPeriod"/>
            </a:pPr>
            <a:r>
              <a:rPr lang="en" altLang="zh-CN" dirty="0"/>
              <a:t>If its answer was correct, then it is provided four rationale choices(</a:t>
            </a:r>
            <a:r>
              <a:rPr kumimoji="1" lang="en" altLang="zh-CN" dirty="0"/>
              <a:t>QA </a:t>
            </a:r>
            <a:r>
              <a:rPr lang="zh-CN" altLang="en-US" dirty="0"/>
              <a:t>→</a:t>
            </a:r>
            <a:r>
              <a:rPr lang="en-US" altLang="zh-CN" dirty="0"/>
              <a:t> </a:t>
            </a:r>
            <a:r>
              <a:rPr kumimoji="1" lang="en" altLang="zh-CN" dirty="0"/>
              <a:t>R)</a:t>
            </a:r>
          </a:p>
          <a:p>
            <a:pPr marL="514350" indent="-514350">
              <a:buFont typeface="+mj-lt"/>
              <a:buAutoNum type="arabicPeriod"/>
            </a:pPr>
            <a:r>
              <a:rPr lang="en" altLang="zh-CN" dirty="0"/>
              <a:t>prediction correct </a:t>
            </a:r>
            <a:r>
              <a:rPr lang="zh-CN" altLang="en-US" dirty="0"/>
              <a:t>→ </a:t>
            </a:r>
            <a:r>
              <a:rPr lang="en-US" altLang="zh-CN" dirty="0"/>
              <a:t> </a:t>
            </a:r>
            <a:r>
              <a:rPr lang="en" altLang="zh-CN" dirty="0"/>
              <a:t>both the chosen answer and then the chosen rationale correct(</a:t>
            </a:r>
            <a:r>
              <a:rPr kumimoji="1" lang="en-US" altLang="zh-CN" dirty="0"/>
              <a:t>Q </a:t>
            </a:r>
            <a:r>
              <a:rPr lang="zh-CN" altLang="en-US" dirty="0"/>
              <a:t>→</a:t>
            </a:r>
            <a:r>
              <a:rPr lang="en-US" altLang="zh-CN" dirty="0"/>
              <a:t> AR)</a:t>
            </a:r>
            <a:endParaRPr kumimoji="1" lang="zh-CN" altLang="en-US" dirty="0"/>
          </a:p>
          <a:p>
            <a:pPr marL="514350" indent="-514350">
              <a:buFont typeface="+mj-lt"/>
              <a:buAutoNum type="arabicPeriod"/>
            </a:pPr>
            <a:endParaRPr kumimoji="1" lang="zh-CN" altLang="en-US" dirty="0"/>
          </a:p>
          <a:p>
            <a:endParaRPr lang="en" altLang="zh-CN" dirty="0"/>
          </a:p>
          <a:p>
            <a:endParaRPr lang="en" altLang="zh-CN" dirty="0"/>
          </a:p>
          <a:p>
            <a:endParaRPr lang="en" altLang="zh-CN" dirty="0"/>
          </a:p>
          <a:p>
            <a:endParaRPr kumimoji="1" lang="en-US" altLang="zh-CN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2A929708-19AC-8641-A64E-710DB6F6983C}"/>
              </a:ext>
            </a:extLst>
          </p:cNvPr>
          <p:cNvSpPr txBox="1"/>
          <p:nvPr/>
        </p:nvSpPr>
        <p:spPr>
          <a:xfrm>
            <a:off x="9712035" y="2039903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b="1" dirty="0"/>
              <a:t>Q </a:t>
            </a:r>
            <a:r>
              <a:rPr lang="zh-CN" altLang="en-US" sz="2400" b="1" dirty="0"/>
              <a:t>→</a:t>
            </a:r>
            <a:r>
              <a:rPr lang="en-US" altLang="zh-CN" sz="2400" b="1" dirty="0"/>
              <a:t> AR</a:t>
            </a:r>
            <a:endParaRPr kumimoji="1"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8605635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E549BD-E25E-1748-BBD0-9289CD5BF9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Task Overview</a:t>
            </a:r>
            <a:endParaRPr kumimoji="1" lang="zh-CN" altLang="en-US" dirty="0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A4F82BF4-DFF6-3B4E-BC75-F4EB7252E7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961279" y="1847850"/>
            <a:ext cx="7557587" cy="4351338"/>
          </a:xfr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92C2608-6B8E-E348-B7B1-FA5AEE96D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03AA0-6494-7247-9D23-CEF67BC371D9}" type="slidenum">
              <a:rPr kumimoji="1" lang="zh-CN" altLang="en-US" smtClean="0"/>
              <a:t>9</a:t>
            </a:fld>
            <a:endParaRPr kumimoji="1" lang="zh-CN" altLang="en-US"/>
          </a:p>
        </p:txBody>
      </p:sp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D4867F65-FF33-FF44-94C9-AD1AC83F7826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" altLang="zh-CN" dirty="0"/>
              <a:t>the types of inference </a:t>
            </a:r>
          </a:p>
          <a:p>
            <a:pPr marL="0" indent="0">
              <a:buNone/>
            </a:pPr>
            <a:r>
              <a:rPr lang="en" altLang="zh-CN" dirty="0"/>
              <a:t>required by questions </a:t>
            </a:r>
          </a:p>
          <a:p>
            <a:pPr marL="0" indent="0">
              <a:buNone/>
            </a:pPr>
            <a:r>
              <a:rPr lang="en" altLang="zh-CN" dirty="0"/>
              <a:t>in VCR </a:t>
            </a:r>
          </a:p>
          <a:p>
            <a:pPr lvl="1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513436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2594</TotalTime>
  <Words>1288</Words>
  <Application>Microsoft Macintosh PowerPoint</Application>
  <PresentationFormat>宽屏</PresentationFormat>
  <Paragraphs>247</Paragraphs>
  <Slides>29</Slides>
  <Notes>19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34" baseType="lpstr">
      <vt:lpstr>等线</vt:lpstr>
      <vt:lpstr>等线 Light</vt:lpstr>
      <vt:lpstr>Arial</vt:lpstr>
      <vt:lpstr>Wingdings</vt:lpstr>
      <vt:lpstr>Office 主题​​</vt:lpstr>
      <vt:lpstr>From Recognition to Cognition: Visual Commonsense Reasoning </vt:lpstr>
      <vt:lpstr>Overview</vt:lpstr>
      <vt:lpstr>Overview</vt:lpstr>
      <vt:lpstr>Introduction</vt:lpstr>
      <vt:lpstr>Introduction</vt:lpstr>
      <vt:lpstr>Overview</vt:lpstr>
      <vt:lpstr>Task Overview</vt:lpstr>
      <vt:lpstr>Task Overview</vt:lpstr>
      <vt:lpstr>Task Overview</vt:lpstr>
      <vt:lpstr>Task Overview</vt:lpstr>
      <vt:lpstr>Overview</vt:lpstr>
      <vt:lpstr>Data Collection</vt:lpstr>
      <vt:lpstr>Adversarial Matching</vt:lpstr>
      <vt:lpstr>Adversarial Matching</vt:lpstr>
      <vt:lpstr>Adversarial Matching</vt:lpstr>
      <vt:lpstr>Adversarial Matching</vt:lpstr>
      <vt:lpstr>Overview</vt:lpstr>
      <vt:lpstr>Recognition to Cognition Network(R2C)</vt:lpstr>
      <vt:lpstr>Recognition to Cognition Network(R2C)</vt:lpstr>
      <vt:lpstr>Recognition to Cognition Network(R2C)</vt:lpstr>
      <vt:lpstr>Recognition to Cognition Network(R2C)</vt:lpstr>
      <vt:lpstr>PowerPoint 演示文稿</vt:lpstr>
      <vt:lpstr>Recognition to Cognition Network(R2C)</vt:lpstr>
      <vt:lpstr>Recognition to Cognition Network(R2C)</vt:lpstr>
      <vt:lpstr>Overview</vt:lpstr>
      <vt:lpstr>Results and Analysis</vt:lpstr>
      <vt:lpstr>Results and Analysis</vt:lpstr>
      <vt:lpstr>Other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From Recognition to Cognition: Visual Commonsense Reasoning </dc:title>
  <dc:creator>周 泽林</dc:creator>
  <cp:lastModifiedBy>周 泽林</cp:lastModifiedBy>
  <cp:revision>57</cp:revision>
  <dcterms:created xsi:type="dcterms:W3CDTF">2020-09-28T11:44:57Z</dcterms:created>
  <dcterms:modified xsi:type="dcterms:W3CDTF">2020-09-30T10:04:48Z</dcterms:modified>
</cp:coreProperties>
</file>